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9" r:id="rId5"/>
    <p:sldId id="260" r:id="rId6"/>
    <p:sldId id="264" r:id="rId7"/>
    <p:sldId id="268" r:id="rId8"/>
    <p:sldId id="266" r:id="rId9"/>
    <p:sldId id="265" r:id="rId10"/>
    <p:sldId id="267" r:id="rId11"/>
    <p:sldId id="263" r:id="rId12"/>
    <p:sldId id="262" r:id="rId13"/>
    <p:sldId id="269" r:id="rId14"/>
    <p:sldId id="271" r:id="rId15"/>
    <p:sldId id="270" r:id="rId16"/>
    <p:sldId id="279" r:id="rId17"/>
    <p:sldId id="280" r:id="rId18"/>
    <p:sldId id="282" r:id="rId19"/>
    <p:sldId id="272" r:id="rId20"/>
    <p:sldId id="285" r:id="rId21"/>
    <p:sldId id="273" r:id="rId22"/>
    <p:sldId id="274" r:id="rId23"/>
    <p:sldId id="275" r:id="rId24"/>
    <p:sldId id="276" r:id="rId25"/>
    <p:sldId id="277" r:id="rId26"/>
    <p:sldId id="278" r:id="rId27"/>
    <p:sldId id="281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ROOM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МОЯ КОМНАТА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kalamazooflorist.com/images/item/zoom_BC8510807311157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676400"/>
            <a:ext cx="4286250" cy="4762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5334000"/>
            <a:ext cx="38100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plant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 descr="C:\Users\Евгения\AppData\Local\Microsoft\Windows\Temporary Internet Files\Content.IE5\WGNCJJ1M\MC9003893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3962400" cy="49322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733800" y="4724400"/>
            <a:ext cx="38100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door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Евгения\AppData\Local\Microsoft\Windows\Temporary Internet Files\Content.IE5\TBK1EGC0\MC9000980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914400"/>
            <a:ext cx="3287832" cy="41831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3400" y="4648200"/>
            <a:ext cx="44958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window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676400"/>
            <a:ext cx="3961943" cy="32603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51816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A ball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files.ava.ua/article/2011/07/26/c2cedd445d1f2338565eaf3e096656b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6096000" cy="45624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51816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	toys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g.board.com.ua/a/1043864461/wm/1-magazin-kovrov-carpets-house-kupit-kover-kovry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4572000" cy="457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9600" y="381000"/>
            <a:ext cx="754380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carpet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on the 						floor 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76800" y="838200"/>
            <a:ext cx="327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picture on the wall</a:t>
            </a:r>
            <a:endParaRPr lang="ru-RU" sz="4400" dirty="0"/>
          </a:p>
        </p:txBody>
      </p:sp>
      <p:pic>
        <p:nvPicPr>
          <p:cNvPr id="2050" name="Picture 2" descr="http://aphs.worldnomads.com/vagabonds/32856/shadow_on_the_w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4386335" cy="5576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600" y="304800"/>
            <a:ext cx="327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Cushions on the sofa </a:t>
            </a:r>
            <a:endParaRPr lang="ru-RU" sz="4400" dirty="0"/>
          </a:p>
        </p:txBody>
      </p:sp>
      <p:pic>
        <p:nvPicPr>
          <p:cNvPr id="1026" name="Picture 2" descr="https://encrypted-tbn2.gstatic.com/images?q=tbn:ANd9GcRKU5iRu84kmaULxxMBjGlnItOvv57QwMJhMncZhkZUEmbQRVyE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6984996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8200" y="9906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wardrobe</a:t>
            </a:r>
            <a:endParaRPr lang="ru-RU" sz="4000" dirty="0"/>
          </a:p>
        </p:txBody>
      </p:sp>
      <p:pic>
        <p:nvPicPr>
          <p:cNvPr id="1026" name="Picture 2" descr="C:\Users\Евгения\AppData\Local\Microsoft\Windows\Temporary Internet Files\Content.IE5\DXY83XZO\MC9002151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3345255" cy="54417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ьная выноска 15"/>
          <p:cNvSpPr/>
          <p:nvPr/>
        </p:nvSpPr>
        <p:spPr>
          <a:xfrm rot="13598111">
            <a:off x="904825" y="3963598"/>
            <a:ext cx="2089761" cy="192256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ьная выноска 14"/>
          <p:cNvSpPr/>
          <p:nvPr/>
        </p:nvSpPr>
        <p:spPr>
          <a:xfrm rot="13598111">
            <a:off x="2962225" y="2820599"/>
            <a:ext cx="2089761" cy="192256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ьная выноска 10"/>
          <p:cNvSpPr/>
          <p:nvPr/>
        </p:nvSpPr>
        <p:spPr>
          <a:xfrm>
            <a:off x="1143000" y="0"/>
            <a:ext cx="5486400" cy="1752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676400" y="228600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Have you got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carpet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 your room?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3429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Yes, I have!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44196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No, I haven’t.</a:t>
            </a:r>
            <a:endParaRPr lang="ru-RU" sz="2800" b="1" dirty="0"/>
          </a:p>
        </p:txBody>
      </p:sp>
      <p:pic>
        <p:nvPicPr>
          <p:cNvPr id="28674" name="Picture 2" descr="C:\Users\Евгения\AppData\Local\Microsoft\Windows\Temporary Internet Files\Content.IE5\DXY83XZO\MM90035678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2133600" cy="2133600"/>
          </a:xfrm>
          <a:prstGeom prst="rect">
            <a:avLst/>
          </a:prstGeom>
          <a:noFill/>
        </p:spPr>
      </p:pic>
      <p:pic>
        <p:nvPicPr>
          <p:cNvPr id="28678" name="Picture 6" descr="http://www.proshkolu.ru/content/media/pic/std/2000000/1550000/1549415-82561396cfb61b7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209800"/>
            <a:ext cx="2381250" cy="3409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C:\Users\Евгения\AppData\Local\Microsoft\Windows\Temporary Internet Files\Content.IE5\TBK1EGC0\MC9002151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6574718" cy="37179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05200" y="4800600"/>
            <a:ext cx="289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 sofa</a:t>
            </a:r>
            <a:endParaRPr lang="ru-RU" sz="6600" dirty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70560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err="1" smtClean="0"/>
              <a:t>Afos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8288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ksed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0480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piurtec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6858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asof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41910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ractep</a:t>
            </a:r>
            <a:endParaRPr lang="ru-RU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4102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idwonw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762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rdoo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1905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tp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3048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mcrhari</a:t>
            </a:r>
            <a:endParaRPr lang="ru-RU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42672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9)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roofl</a:t>
            </a:r>
            <a:endParaRPr lang="ru-RU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53340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10)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bradoer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295400" y="228600"/>
            <a:ext cx="607181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Указательные местоимения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This/These   That/Those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3401" y="1600200"/>
          <a:ext cx="7086598" cy="5004816"/>
        </p:xfrm>
        <a:graphic>
          <a:graphicData uri="http://schemas.openxmlformats.org/drawingml/2006/table">
            <a:tbl>
              <a:tblPr/>
              <a:tblGrid>
                <a:gridCol w="1703252"/>
                <a:gridCol w="2691673"/>
                <a:gridCol w="2691673"/>
              </a:tblGrid>
              <a:tr h="1251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3" marR="50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>
                          <a:latin typeface="Calibri"/>
                          <a:ea typeface="Calibri"/>
                          <a:cs typeface="Times New Roman"/>
                        </a:rPr>
                        <a:t>Singular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>
                          <a:latin typeface="Calibri"/>
                          <a:ea typeface="Calibri"/>
                          <a:cs typeface="Times New Roman"/>
                        </a:rPr>
                        <a:t>Ед. ч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3" marR="50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>
                          <a:latin typeface="Calibri"/>
                          <a:ea typeface="Calibri"/>
                          <a:cs typeface="Times New Roman"/>
                        </a:rPr>
                        <a:t>Plural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>
                          <a:latin typeface="Calibri"/>
                          <a:ea typeface="Calibri"/>
                          <a:cs typeface="Times New Roman"/>
                        </a:rPr>
                        <a:t>Мн.ч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3" marR="50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>
                          <a:latin typeface="Calibri"/>
                          <a:ea typeface="Calibri"/>
                          <a:cs typeface="Times New Roman"/>
                        </a:rPr>
                        <a:t>близко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3" marR="50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This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 i="1" dirty="0">
                          <a:latin typeface="Calibri"/>
                          <a:ea typeface="Calibri"/>
                          <a:cs typeface="Times New Roman"/>
                        </a:rPr>
                        <a:t>This </a:t>
                      </a:r>
                      <a:r>
                        <a:rPr lang="en-US" sz="2700" i="1" dirty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is</a:t>
                      </a:r>
                      <a:r>
                        <a:rPr lang="en-US" sz="27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i="1" dirty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700" i="1" dirty="0">
                          <a:latin typeface="Calibri"/>
                          <a:ea typeface="Calibri"/>
                          <a:cs typeface="Times New Roman"/>
                        </a:rPr>
                        <a:t> book.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3" marR="50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These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 i="1" dirty="0">
                          <a:latin typeface="Calibri"/>
                          <a:ea typeface="Calibri"/>
                          <a:cs typeface="Times New Roman"/>
                        </a:rPr>
                        <a:t>These </a:t>
                      </a:r>
                      <a:r>
                        <a:rPr lang="en-US" sz="2700" i="1" dirty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are</a:t>
                      </a:r>
                      <a:r>
                        <a:rPr lang="en-US" sz="2700" i="1" dirty="0">
                          <a:latin typeface="Calibri"/>
                          <a:ea typeface="Calibri"/>
                          <a:cs typeface="Times New Roman"/>
                        </a:rPr>
                        <a:t> book</a:t>
                      </a:r>
                      <a:r>
                        <a:rPr lang="en-US" sz="2700" i="1" dirty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700" i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3" marR="50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>
                          <a:latin typeface="Calibri"/>
                          <a:ea typeface="Calibri"/>
                          <a:cs typeface="Times New Roman"/>
                        </a:rPr>
                        <a:t>далеко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3" marR="50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That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 i="1" dirty="0">
                          <a:latin typeface="Calibri"/>
                          <a:ea typeface="Calibri"/>
                          <a:cs typeface="Times New Roman"/>
                        </a:rPr>
                        <a:t>That </a:t>
                      </a:r>
                      <a:r>
                        <a:rPr lang="en-US" sz="2700" i="1" dirty="0" smtClean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is</a:t>
                      </a:r>
                      <a:r>
                        <a:rPr lang="en-US" sz="2700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i="1" dirty="0" smtClean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700" i="1" dirty="0" smtClean="0">
                          <a:latin typeface="Calibri"/>
                          <a:ea typeface="Calibri"/>
                          <a:cs typeface="Times New Roman"/>
                        </a:rPr>
                        <a:t> book</a:t>
                      </a:r>
                      <a:r>
                        <a:rPr lang="en-US" sz="2700" i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3" marR="50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Those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 i="1" dirty="0">
                          <a:latin typeface="Calibri"/>
                          <a:ea typeface="Calibri"/>
                          <a:cs typeface="Times New Roman"/>
                        </a:rPr>
                        <a:t>Those </a:t>
                      </a:r>
                      <a:r>
                        <a:rPr lang="en-US" sz="2700" i="1" dirty="0" smtClean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are</a:t>
                      </a:r>
                      <a:r>
                        <a:rPr lang="en-US" sz="2700" i="1" dirty="0" smtClean="0">
                          <a:latin typeface="Calibri"/>
                          <a:ea typeface="Calibri"/>
                          <a:cs typeface="Times New Roman"/>
                        </a:rPr>
                        <a:t> book</a:t>
                      </a:r>
                      <a:r>
                        <a:rPr lang="en-US" sz="2700" i="1" dirty="0" smtClean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3" marR="50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ьная выноска 7"/>
          <p:cNvSpPr/>
          <p:nvPr/>
        </p:nvSpPr>
        <p:spPr>
          <a:xfrm>
            <a:off x="1447800" y="381000"/>
            <a:ext cx="3352800" cy="914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What’s this?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6" name="Picture 6" descr="http://www.proshkolu.ru/content/media/pic/std/2000000/1550000/1549415-82561396cfb61b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447800"/>
            <a:ext cx="1847850" cy="2646122"/>
          </a:xfrm>
          <a:prstGeom prst="rect">
            <a:avLst/>
          </a:prstGeom>
          <a:noFill/>
        </p:spPr>
      </p:pic>
      <p:pic>
        <p:nvPicPr>
          <p:cNvPr id="7" name="Picture 2" descr="C:\Users\Евгения\AppData\Local\Microsoft\Windows\Temporary Internet Files\Content.IE5\DXY83XZO\MM90035678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19200"/>
            <a:ext cx="2133600" cy="2133600"/>
          </a:xfrm>
          <a:prstGeom prst="rect">
            <a:avLst/>
          </a:prstGeom>
          <a:noFill/>
        </p:spPr>
      </p:pic>
      <p:pic>
        <p:nvPicPr>
          <p:cNvPr id="9" name="Picture 2" descr="C:\Users\Евгения\AppData\Local\Microsoft\Windows\Temporary Internet Files\Content.IE5\DXY83XZO\MC90038383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739900"/>
            <a:ext cx="1371600" cy="1943099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981200" y="4419600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This</a:t>
            </a:r>
            <a:r>
              <a:rPr lang="en-US" sz="4400" dirty="0" smtClean="0"/>
              <a:t> is a chair.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ьная выноска 1"/>
          <p:cNvSpPr/>
          <p:nvPr/>
        </p:nvSpPr>
        <p:spPr>
          <a:xfrm>
            <a:off x="990600" y="533400"/>
            <a:ext cx="3505200" cy="914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What’s </a:t>
            </a:r>
            <a:r>
              <a:rPr lang="en-US" sz="3200" b="1" dirty="0" smtClean="0">
                <a:solidFill>
                  <a:schemeClr val="tx1"/>
                </a:solidFill>
              </a:rPr>
              <a:t>that</a:t>
            </a:r>
            <a:r>
              <a:rPr lang="en-US" sz="3200" dirty="0" smtClean="0"/>
              <a:t>?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3" name="Picture 6" descr="http://www.proshkolu.ru/content/media/pic/std/2000000/1550000/1549415-82561396cfb61b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886200"/>
            <a:ext cx="1847850" cy="2646122"/>
          </a:xfrm>
          <a:prstGeom prst="rect">
            <a:avLst/>
          </a:prstGeom>
          <a:noFill/>
        </p:spPr>
      </p:pic>
      <p:pic>
        <p:nvPicPr>
          <p:cNvPr id="4" name="Picture 2" descr="C:\Users\Евгения\AppData\Local\Microsoft\Windows\Temporary Internet Files\Content.IE5\DXY83XZO\MC9003838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04800"/>
            <a:ext cx="1371600" cy="19430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4495800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That</a:t>
            </a:r>
            <a:r>
              <a:rPr lang="en-US" sz="4400" dirty="0" smtClean="0"/>
              <a:t> is a chair.</a:t>
            </a:r>
            <a:endParaRPr lang="ru-RU" sz="4400" dirty="0"/>
          </a:p>
        </p:txBody>
      </p:sp>
      <p:pic>
        <p:nvPicPr>
          <p:cNvPr id="6" name="Picture 2" descr="C:\Users\Евгения\AppData\Local\Microsoft\Windows\Temporary Internet Files\Content.IE5\DXY83XZO\MM900356784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192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the mistakes: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3600" i="1" dirty="0" smtClean="0"/>
              <a:t>This are a table.</a:t>
            </a:r>
            <a:endParaRPr lang="ru-RU" sz="3600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600" i="1" dirty="0" smtClean="0"/>
              <a:t>What is these?</a:t>
            </a:r>
            <a:endParaRPr lang="ru-RU" sz="3600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600" i="1" dirty="0" smtClean="0"/>
              <a:t>That are a bed. </a:t>
            </a:r>
            <a:endParaRPr lang="ru-RU" sz="3600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600" i="1" dirty="0" smtClean="0"/>
              <a:t>Those are lamp.</a:t>
            </a:r>
            <a:endParaRPr lang="ru-RU" sz="3600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600" i="1" dirty="0" smtClean="0"/>
              <a:t>This are chairs.</a:t>
            </a:r>
            <a:endParaRPr lang="ru-RU" sz="3600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600" i="1" dirty="0" smtClean="0"/>
              <a:t>That are plants.</a:t>
            </a:r>
          </a:p>
          <a:p>
            <a:pPr marL="514350" lvl="0" indent="-514350">
              <a:buNone/>
            </a:pPr>
            <a:endParaRPr lang="en-US" sz="3600" i="1" dirty="0" smtClean="0"/>
          </a:p>
          <a:p>
            <a:pPr marL="514350" lvl="0" indent="-514350">
              <a:buFont typeface="+mj-lt"/>
              <a:buAutoNum type="arabicPeriod"/>
            </a:pPr>
            <a:endParaRPr lang="ru-RU" sz="3600" i="1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Say these sentences in PLURAL: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i="1" dirty="0" smtClean="0"/>
              <a:t>This is a ball.</a:t>
            </a:r>
            <a:endParaRPr lang="ru-RU" sz="4000" dirty="0" smtClean="0"/>
          </a:p>
          <a:p>
            <a:pPr lvl="0"/>
            <a:r>
              <a:rPr lang="en-US" sz="4000" i="1" dirty="0" smtClean="0"/>
              <a:t>That is an armchair.</a:t>
            </a:r>
            <a:endParaRPr lang="ru-RU" sz="4000" dirty="0" smtClean="0"/>
          </a:p>
          <a:p>
            <a:pPr lvl="0"/>
            <a:r>
              <a:rPr lang="en-US" sz="4000" i="1" dirty="0" smtClean="0"/>
              <a:t>This is a door.</a:t>
            </a:r>
            <a:endParaRPr lang="ru-RU" sz="4000" dirty="0" smtClean="0"/>
          </a:p>
          <a:p>
            <a:pPr lvl="0"/>
            <a:r>
              <a:rPr lang="en-US" sz="4000" i="1" dirty="0" smtClean="0"/>
              <a:t>That is a window.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Say these sentences in Singular: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i="1" dirty="0" smtClean="0"/>
              <a:t>These are chairs.</a:t>
            </a:r>
            <a:endParaRPr lang="ru-RU" sz="3600" dirty="0" smtClean="0"/>
          </a:p>
          <a:p>
            <a:pPr lvl="0"/>
            <a:r>
              <a:rPr lang="en-US" sz="3600" i="1" dirty="0" smtClean="0"/>
              <a:t>Those are armchairs.</a:t>
            </a:r>
            <a:endParaRPr lang="ru-RU" sz="3600" dirty="0" smtClean="0"/>
          </a:p>
          <a:p>
            <a:pPr lvl="0"/>
            <a:r>
              <a:rPr lang="en-US" sz="3600" i="1" dirty="0" smtClean="0"/>
              <a:t>These are plants.</a:t>
            </a:r>
            <a:endParaRPr lang="ru-RU" sz="3600" dirty="0" smtClean="0"/>
          </a:p>
          <a:p>
            <a:pPr lvl="0"/>
            <a:r>
              <a:rPr lang="en-US" sz="3600" i="1" dirty="0" smtClean="0"/>
              <a:t>Those are apples on the table.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There is / There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are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/>
              <a:t> </a:t>
            </a:r>
            <a:r>
              <a:rPr lang="ru-RU" dirty="0" smtClean="0"/>
              <a:t>есть</a:t>
            </a:r>
            <a:r>
              <a:rPr lang="ru-RU" dirty="0" smtClean="0"/>
              <a:t>, имеется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0" y="2133600"/>
          <a:ext cx="6934200" cy="241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895600"/>
                <a:gridCol w="3200400"/>
              </a:tblGrid>
              <a:tr h="82042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Singular</a:t>
                      </a:r>
                      <a:r>
                        <a:rPr lang="en-US" sz="2800" baseline="0" dirty="0" smtClean="0"/>
                        <a:t> (</a:t>
                      </a:r>
                      <a:r>
                        <a:rPr lang="ru-RU" sz="2800" baseline="0" dirty="0" smtClean="0"/>
                        <a:t>ед. ч</a:t>
                      </a:r>
                      <a:r>
                        <a:rPr lang="en-US" sz="2800" baseline="0" dirty="0" smtClean="0"/>
                        <a:t>)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Plural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ru-RU" sz="2800" baseline="0" dirty="0" smtClean="0"/>
                        <a:t>(мн.ч)</a:t>
                      </a:r>
                      <a:endParaRPr lang="ru-RU" sz="2800" dirty="0"/>
                    </a:p>
                  </a:txBody>
                  <a:tcPr/>
                </a:tc>
              </a:tr>
              <a:tr h="159258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+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There</a:t>
                      </a:r>
                      <a:r>
                        <a:rPr lang="en-US" sz="2800" u="sng" baseline="0" dirty="0" smtClean="0">
                          <a:solidFill>
                            <a:srgbClr val="FF0000"/>
                          </a:solidFill>
                        </a:rPr>
                        <a:t> is </a:t>
                      </a:r>
                      <a:r>
                        <a:rPr lang="en-US" sz="2800" baseline="0" dirty="0" smtClean="0"/>
                        <a:t>a table in the room.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There </a:t>
                      </a:r>
                      <a:r>
                        <a:rPr lang="en-US" sz="2800" u="sng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dirty="0" smtClean="0"/>
                        <a:t>2 chairs.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4478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On the desk </a:t>
            </a:r>
            <a:r>
              <a:rPr lang="en-US" dirty="0" smtClean="0"/>
              <a:t>– </a:t>
            </a:r>
            <a:r>
              <a:rPr lang="ru-RU" dirty="0" smtClean="0"/>
              <a:t>на парте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209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Under the bed </a:t>
            </a:r>
            <a:r>
              <a:rPr lang="en-US" dirty="0" smtClean="0"/>
              <a:t>– </a:t>
            </a:r>
            <a:r>
              <a:rPr lang="ru-RU" dirty="0" smtClean="0"/>
              <a:t>под кроватью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971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In the room </a:t>
            </a:r>
            <a:r>
              <a:rPr lang="en-US" dirty="0" smtClean="0"/>
              <a:t>– </a:t>
            </a:r>
            <a:r>
              <a:rPr lang="ru-RU" dirty="0" smtClean="0"/>
              <a:t>в комнате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3733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Near the desk </a:t>
            </a:r>
            <a:r>
              <a:rPr lang="en-US" dirty="0" smtClean="0"/>
              <a:t>– </a:t>
            </a:r>
            <a:r>
              <a:rPr lang="ru-RU" dirty="0" smtClean="0"/>
              <a:t>возле стола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33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ПРЕДЛОГИ МЕСТА</a:t>
            </a:r>
            <a:endParaRPr lang="ru-RU" sz="2800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home-designing.com/wp-content/uploads/2013/03/red-white-and-blue-sporting-themed-boys-roo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5818" y="1828800"/>
            <a:ext cx="5204929" cy="4800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" y="1828800"/>
            <a:ext cx="251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my room. There is a bed … the window. Near the bed and window there is a small … . There is a lamp … the table. There is a basketball … the bed. There are 2 balls … the bed.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762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AND COMPLETE</a:t>
            </a:r>
            <a:r>
              <a:rPr lang="en-US" sz="2800" b="1" dirty="0" smtClean="0"/>
              <a:t>: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C:\Users\Евгения\AppData\Local\Microsoft\Windows\Temporary Internet Files\Content.IE5\LC87TOE1\MC9002909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0"/>
            <a:ext cx="4379798" cy="457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62400" y="1371600"/>
            <a:ext cx="38100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A bed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Евгения\AppData\Local\Microsoft\Windows\Temporary Internet Files\Content.IE5\DXY83XZO\MC9003838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838200"/>
            <a:ext cx="2649071" cy="37528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3400" y="4648200"/>
            <a:ext cx="38100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chair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Евгения\AppData\Local\Microsoft\Windows\Temporary Internet Files\Content.IE5\WGNCJJ1M\MC9002394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3362973" cy="341665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43200" y="4724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  armchair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Евгения\AppData\Local\Microsoft\Windows\Temporary Internet Files\Content.IE5\LC87TOE1\MC9002340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4135362" cy="474439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0" y="2286000"/>
            <a:ext cx="38100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desk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524000"/>
            <a:ext cx="5083833" cy="31241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5105400"/>
            <a:ext cx="73152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computer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Евгения\AppData\Local\Microsoft\Windows\Temporary Internet Files\Content.IE5\TBK1EGC0\MC9003407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500594" cy="40598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62400" y="5105400"/>
            <a:ext cx="38100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A lamp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C:\Users\Евгения\AppData\Local\Microsoft\Windows\Temporary Internet Files\Content.IE5\TBK1EGC0\MC9003825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6400800" cy="6400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114800" y="381000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coffee</a:t>
            </a:r>
          </a:p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table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575</TotalTime>
  <Words>316</Words>
  <Application>Microsoft Office PowerPoint</Application>
  <PresentationFormat>Экран (4:3)</PresentationFormat>
  <Paragraphs>85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Изящная</vt:lpstr>
      <vt:lpstr>MY ROOM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Afos    </vt:lpstr>
      <vt:lpstr>Слайд 21</vt:lpstr>
      <vt:lpstr>Слайд 22</vt:lpstr>
      <vt:lpstr>Слайд 23</vt:lpstr>
      <vt:lpstr>Correct the mistakes:</vt:lpstr>
      <vt:lpstr>Say these sentences in PLURAL:</vt:lpstr>
      <vt:lpstr>  Say these sentences in Singular: </vt:lpstr>
      <vt:lpstr>There is / There are  есть, имеется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ROOM</dc:title>
  <dc:creator>Евгения</dc:creator>
  <cp:lastModifiedBy>Евгения</cp:lastModifiedBy>
  <cp:revision>38</cp:revision>
  <dcterms:created xsi:type="dcterms:W3CDTF">2014-01-20T12:53:34Z</dcterms:created>
  <dcterms:modified xsi:type="dcterms:W3CDTF">2014-02-10T14:40:01Z</dcterms:modified>
</cp:coreProperties>
</file>